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6CE1C"/>
    <a:srgbClr val="3B534C"/>
    <a:srgbClr val="4D4D4D"/>
    <a:srgbClr val="B92D14"/>
    <a:srgbClr val="35759D"/>
    <a:srgbClr val="35B19D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5596" autoAdjust="0"/>
  </p:normalViewPr>
  <p:slideViewPr>
    <p:cSldViewPr>
      <p:cViewPr varScale="1">
        <p:scale>
          <a:sx n="72" d="100"/>
          <a:sy n="72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54EAC-BD76-433F-A5CC-E5597DB37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845DD-6814-44D9-B5DC-66FA64B15AD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04CD-F33A-478E-8A2D-DCC6F9ACEAB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3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3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Product Comparison table</a:t>
            </a:r>
            <a:r>
              <a:rPr lang="en-US" baseline="0"/>
              <a:t> template with three product column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E91F0-EB3E-4AFA-8574-60A32CD889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5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 bwMode="auto">
          <a:xfrm>
            <a:off x="611560" y="4509120"/>
            <a:ext cx="78581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Adobe Ming Std L" pitchFamily="18" charset="-128"/>
                <a:cs typeface="Adobe Arabic" pitchFamily="18" charset="-78"/>
              </a:rPr>
              <a:t>H&amp;H Ltd.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Adobe Ming Std L" pitchFamily="18" charset="-128"/>
              <a:cs typeface="Adobe Arabic" pitchFamily="18" charset="-78"/>
            </a:endParaRPr>
          </a:p>
          <a:p>
            <a:pPr marL="0" marR="0" lvl="0" indent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Adobe Ming Std L" pitchFamily="18" charset="-128"/>
                <a:cs typeface="Adobe Arabic" pitchFamily="18" charset="-78"/>
              </a:rPr>
              <a:t>Electronics Activation Systems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000" b="1" kern="0" dirty="0">
                <a:solidFill>
                  <a:schemeClr val="bg1"/>
                </a:solidFill>
                <a:latin typeface="Bookman Old Style" panose="02050604050505020204" pitchFamily="18" charset="0"/>
                <a:ea typeface="Adobe Ming Std L" pitchFamily="18" charset="-128"/>
                <a:cs typeface="Adobe Arabic" pitchFamily="18" charset="-78"/>
              </a:rPr>
              <a:t>Product Portfolio</a:t>
            </a:r>
            <a:endParaRPr kumimoji="0" lang="he-IL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Adobe Ming Std L" pitchFamily="18" charset="-128"/>
            </a:endParaRPr>
          </a:p>
        </p:txBody>
      </p:sp>
      <p:pic>
        <p:nvPicPr>
          <p:cNvPr id="10" name="Picture 9" descr="5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500" y="548680"/>
            <a:ext cx="3810268" cy="812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88519"/>
            <a:ext cx="9144000" cy="299251"/>
          </a:xfrm>
          <a:prstGeom prst="rect">
            <a:avLst/>
          </a:prstGeom>
          <a:solidFill>
            <a:srgbClr val="86CE1C">
              <a:alpha val="8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rtl="1"/>
            <a:endParaRPr lang="en-US" sz="105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3" name="Picture 12" descr="5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0837" y="6659399"/>
            <a:ext cx="738995" cy="157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560" y="6607339"/>
            <a:ext cx="7715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050" b="1" kern="0" dirty="0">
                <a:latin typeface="Adobe Garamond Pro Bold" pitchFamily="18" charset="0"/>
                <a:ea typeface="Adobe Ming Std L" pitchFamily="18" charset="-128"/>
                <a:cs typeface="Adobe Arabic" pitchFamily="18" charset="-78"/>
              </a:rPr>
              <a:t>www.hamehaber.co.il, Info@hamehaber.co.il</a:t>
            </a:r>
          </a:p>
        </p:txBody>
      </p:sp>
      <p:pic>
        <p:nvPicPr>
          <p:cNvPr id="15" name="Picture 14" descr="5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1819" y="6659399"/>
            <a:ext cx="738995" cy="157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2571744"/>
            <a:ext cx="3744416" cy="3593560"/>
          </a:xfrm>
        </p:spPr>
        <p:txBody>
          <a:bodyPr/>
          <a:lstStyle/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Bookman Old Style" panose="02050604050505020204" pitchFamily="18" charset="0"/>
                <a:ea typeface="Adobe Ming Std L" pitchFamily="18" charset="-128"/>
              </a:rPr>
              <a:t>Since 1959, H&amp;H has been a high quality manufacturer of tactical products and components to the defense market.</a:t>
            </a:r>
          </a:p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Bookman Old Style" panose="02050604050505020204" pitchFamily="18" charset="0"/>
              <a:ea typeface="Adobe Ming Std L" pitchFamily="18" charset="-128"/>
            </a:endParaRPr>
          </a:p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Bookman Old Style" panose="02050604050505020204" pitchFamily="18" charset="0"/>
                <a:ea typeface="Adobe Ming Std L" pitchFamily="18" charset="-128"/>
              </a:rPr>
              <a:t>We provide tailor made solutions to a variety of global customers including IDF, Rafael, </a:t>
            </a:r>
            <a:r>
              <a:rPr lang="en-US" sz="2000" dirty="0" err="1">
                <a:latin typeface="Bookman Old Style" panose="02050604050505020204" pitchFamily="18" charset="0"/>
                <a:ea typeface="Adobe Ming Std L" pitchFamily="18" charset="-128"/>
              </a:rPr>
              <a:t>Elbit</a:t>
            </a:r>
            <a:r>
              <a:rPr lang="en-US" sz="2000" dirty="0">
                <a:latin typeface="Bookman Old Style" panose="02050604050505020204" pitchFamily="18" charset="0"/>
                <a:ea typeface="Adobe Ming Std L" pitchFamily="18" charset="-128"/>
              </a:rPr>
              <a:t> Systems and </a:t>
            </a:r>
            <a:r>
              <a:rPr lang="en-US" sz="2000" dirty="0" err="1">
                <a:latin typeface="Bookman Old Style" panose="02050604050505020204" pitchFamily="18" charset="0"/>
                <a:ea typeface="Adobe Ming Std L" pitchFamily="18" charset="-128"/>
              </a:rPr>
              <a:t>Meprolight</a:t>
            </a:r>
            <a:r>
              <a:rPr lang="en-US" sz="2000" dirty="0">
                <a:latin typeface="Bookman Old Style" panose="02050604050505020204" pitchFamily="18" charset="0"/>
                <a:ea typeface="Adobe Ming Std L" pitchFamily="18" charset="-128"/>
              </a:rPr>
              <a:t>.</a:t>
            </a:r>
          </a:p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4D4D4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6142" y="1500879"/>
            <a:ext cx="8229600" cy="1143000"/>
          </a:xfrm>
        </p:spPr>
        <p:txBody>
          <a:bodyPr/>
          <a:lstStyle/>
          <a:p>
            <a:pPr algn="ctr" rtl="0"/>
            <a:r>
              <a:rPr lang="en-US" sz="4000" dirty="0">
                <a:latin typeface="Bookman Old Style" panose="02050604050505020204" pitchFamily="18" charset="0"/>
              </a:rPr>
              <a:t>ABOUT US</a:t>
            </a:r>
            <a:endParaRPr lang="he-IL" sz="4000" dirty="0">
              <a:latin typeface="Bookman Old Style" panose="02050604050505020204" pitchFamily="18" charset="0"/>
            </a:endParaRPr>
          </a:p>
        </p:txBody>
      </p:sp>
      <p:pic>
        <p:nvPicPr>
          <p:cNvPr id="23" name="Picture 22" descr="elbi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01" y="5069794"/>
            <a:ext cx="1860458" cy="663462"/>
          </a:xfrm>
          <a:prstGeom prst="rect">
            <a:avLst/>
          </a:prstGeom>
        </p:spPr>
      </p:pic>
      <p:pic>
        <p:nvPicPr>
          <p:cNvPr id="24" name="Picture 23" descr="meprol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21" y="5082409"/>
            <a:ext cx="1440168" cy="642932"/>
          </a:xfrm>
          <a:prstGeom prst="rect">
            <a:avLst/>
          </a:prstGeom>
        </p:spPr>
      </p:pic>
      <p:pic>
        <p:nvPicPr>
          <p:cNvPr id="25" name="Picture 24" descr="I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548" y="4193533"/>
            <a:ext cx="862194" cy="802918"/>
          </a:xfrm>
          <a:prstGeom prst="rect">
            <a:avLst/>
          </a:prstGeom>
        </p:spPr>
      </p:pic>
      <p:pic>
        <p:nvPicPr>
          <p:cNvPr id="26" name="Picture 25" descr="M-MakoMEPRO-phot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357" y="2467634"/>
            <a:ext cx="2268627" cy="15880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588519"/>
            <a:ext cx="9144000" cy="299251"/>
          </a:xfrm>
          <a:prstGeom prst="rect">
            <a:avLst/>
          </a:prstGeom>
          <a:solidFill>
            <a:srgbClr val="86CE1C">
              <a:alpha val="8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rtl="1"/>
            <a:endParaRPr lang="en-US" sz="105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 descr="5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0837" y="6659399"/>
            <a:ext cx="738995" cy="1574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1560" y="6607339"/>
            <a:ext cx="7715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050" b="1" kern="0" dirty="0">
                <a:latin typeface="Adobe Garamond Pro Bold" pitchFamily="18" charset="0"/>
                <a:ea typeface="Adobe Ming Std L" pitchFamily="18" charset="-128"/>
                <a:cs typeface="Adobe Arabic" pitchFamily="18" charset="-78"/>
              </a:rPr>
              <a:t>www.hamehaber.co.il, Info@hamehaber.co.il</a:t>
            </a:r>
          </a:p>
        </p:txBody>
      </p:sp>
      <p:pic>
        <p:nvPicPr>
          <p:cNvPr id="19" name="Picture 18" descr="5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1819" y="6659399"/>
            <a:ext cx="738995" cy="157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921" y="4295915"/>
            <a:ext cx="22860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28794" y="1285860"/>
            <a:ext cx="6675654" cy="535782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300" dirty="0">
                <a:latin typeface="Bookman Old Style" panose="02050604050505020204" pitchFamily="18" charset="0"/>
              </a:rPr>
              <a:t>Our manufacturing technology is based on a rubber molding process, resulting in state of the art products, combined with the most innovative technologies in the world.</a:t>
            </a:r>
          </a:p>
          <a:p>
            <a:pPr marL="0" indent="0" algn="l" rtl="0">
              <a:buNone/>
            </a:pPr>
            <a:endParaRPr lang="en-US" sz="2300" dirty="0">
              <a:latin typeface="Bookman Old Style" panose="02050604050505020204" pitchFamily="18" charset="0"/>
            </a:endParaRPr>
          </a:p>
          <a:p>
            <a:pPr marL="0" indent="0" algn="l" rtl="0">
              <a:buNone/>
            </a:pPr>
            <a:r>
              <a:rPr lang="en-US" sz="2300" dirty="0">
                <a:latin typeface="Bookman Old Style" panose="02050604050505020204" pitchFamily="18" charset="0"/>
              </a:rPr>
              <a:t>The end-product is a waterproof and fireproof remote switch, which is also coated against breakage and different chemicals. It is most resilient in harsh conditions.</a:t>
            </a:r>
          </a:p>
          <a:p>
            <a:pPr marL="0" indent="0" algn="l" rtl="0">
              <a:buNone/>
            </a:pPr>
            <a:endParaRPr lang="en-US" sz="2300" dirty="0">
              <a:latin typeface="Bookman Old Style" panose="02050604050505020204" pitchFamily="18" charset="0"/>
            </a:endParaRPr>
          </a:p>
          <a:p>
            <a:pPr marL="0" indent="0" algn="l" rtl="0">
              <a:buNone/>
            </a:pPr>
            <a:r>
              <a:rPr lang="en-US" sz="2300" dirty="0">
                <a:latin typeface="Bookman Old Style" panose="02050604050505020204" pitchFamily="18" charset="0"/>
              </a:rPr>
              <a:t>The mechanical components of the product are of supreme quality; the rubber mixture is lengthy processed that provides a perfect solution in harsh combat environments.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416824" cy="1143000"/>
          </a:xfrm>
        </p:spPr>
        <p:txBody>
          <a:bodyPr/>
          <a:lstStyle/>
          <a:p>
            <a:pPr algn="ctr" rtl="0"/>
            <a:r>
              <a:rPr lang="en-US" sz="4000" dirty="0">
                <a:latin typeface="Bookman Old Style" panose="02050604050505020204" pitchFamily="18" charset="0"/>
              </a:rPr>
              <a:t>Our Technology</a:t>
            </a:r>
            <a:endParaRPr lang="he-IL"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0232" y="2650980"/>
            <a:ext cx="3176986" cy="1066052"/>
          </a:xfrm>
        </p:spPr>
        <p:txBody>
          <a:bodyPr>
            <a:noAutofit/>
          </a:bodyPr>
          <a:lstStyle/>
          <a:p>
            <a:pPr marL="0" lvl="1" indent="0" algn="l" rtl="0">
              <a:buNone/>
            </a:pPr>
            <a:r>
              <a:rPr lang="en-US" sz="1400" dirty="0">
                <a:latin typeface="Bookman Old Style" panose="02050604050505020204" pitchFamily="18" charset="0"/>
              </a:rPr>
              <a:t>A rubber molded remote switch with straps for </a:t>
            </a:r>
            <a:r>
              <a:rPr lang="en-US" sz="1400" dirty="0" err="1">
                <a:latin typeface="Bookman Old Style" panose="02050604050505020204" pitchFamily="18" charset="0"/>
              </a:rPr>
              <a:t>velcro</a:t>
            </a:r>
            <a:r>
              <a:rPr lang="en-US" sz="1400" dirty="0">
                <a:latin typeface="Bookman Old Style" panose="02050604050505020204" pitchFamily="18" charset="0"/>
              </a:rPr>
              <a:t>. Designed  for tightening on claps – </a:t>
            </a:r>
            <a:r>
              <a:rPr lang="en-US" sz="1400" b="1" dirty="0">
                <a:latin typeface="Bookman Old Style" panose="02050604050505020204" pitchFamily="18" charset="0"/>
              </a:rPr>
              <a:t>semi low-profile</a:t>
            </a:r>
            <a:r>
              <a:rPr lang="en-US" sz="1400" dirty="0">
                <a:latin typeface="Bookman Old Style" panose="02050604050505020204" pitchFamily="18" charset="0"/>
              </a:rPr>
              <a:t>.</a:t>
            </a:r>
            <a:endParaRPr lang="he-IL" sz="1400" dirty="0">
              <a:latin typeface="Bookman Old Style" panose="02050604050505020204" pitchFamily="18" charset="0"/>
            </a:endParaRPr>
          </a:p>
        </p:txBody>
      </p:sp>
      <p:pic>
        <p:nvPicPr>
          <p:cNvPr id="22" name="Picture 21" descr="image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428" y="1462793"/>
            <a:ext cx="1588895" cy="12971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416824" cy="1143000"/>
          </a:xfrm>
        </p:spPr>
        <p:txBody>
          <a:bodyPr/>
          <a:lstStyle/>
          <a:p>
            <a:pPr algn="ctr" rtl="0"/>
            <a:r>
              <a:rPr lang="en-US" sz="4000" dirty="0">
                <a:latin typeface="Bookman Old Style" panose="02050604050505020204" pitchFamily="18" charset="0"/>
              </a:rPr>
              <a:t>PTT Product – 51 Line</a:t>
            </a:r>
            <a:endParaRPr lang="he-IL" sz="4000" dirty="0">
              <a:latin typeface="Bookman Old Style" panose="0205060405050502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108430" y="5293986"/>
            <a:ext cx="4407786" cy="14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l" rtl="0">
              <a:buFontTx/>
              <a:buNone/>
            </a:pPr>
            <a:r>
              <a:rPr lang="en-US" sz="1400" kern="0" dirty="0">
                <a:latin typeface="Bookman Old Style" panose="02050604050505020204" pitchFamily="18" charset="0"/>
              </a:rPr>
              <a:t>Can be implemented with 3 kinds of cables:</a:t>
            </a:r>
          </a:p>
          <a:p>
            <a:pPr marL="228600" lvl="1" indent="-228600" algn="l" rtl="0">
              <a:buFontTx/>
              <a:buAutoNum type="arabicPeriod"/>
            </a:pPr>
            <a:r>
              <a:rPr lang="en-US" sz="1400" kern="0" dirty="0">
                <a:latin typeface="Bookman Old Style" panose="02050604050505020204" pitchFamily="18" charset="0"/>
              </a:rPr>
              <a:t>Coaxial cable.</a:t>
            </a:r>
          </a:p>
          <a:p>
            <a:pPr marL="228600" lvl="1" indent="-228600" algn="l" rtl="0">
              <a:buFontTx/>
              <a:buAutoNum type="arabicPeriod"/>
            </a:pPr>
            <a:r>
              <a:rPr lang="en-US" sz="1400" kern="0" dirty="0">
                <a:latin typeface="Bookman Old Style" panose="02050604050505020204" pitchFamily="18" charset="0"/>
              </a:rPr>
              <a:t>Mil-Spec cables – M27500.</a:t>
            </a:r>
          </a:p>
          <a:p>
            <a:pPr marL="228600" lvl="1" indent="-228600" algn="l" rtl="0">
              <a:buFontTx/>
              <a:buAutoNum type="arabicPeriod"/>
            </a:pPr>
            <a:r>
              <a:rPr lang="en-US" sz="1400" kern="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Carolprene</a:t>
            </a:r>
            <a:r>
              <a:rPr lang="en-US" sz="14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 Cable.</a:t>
            </a:r>
            <a:endParaRPr lang="he-IL" sz="1400" kern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94" y="1645711"/>
            <a:ext cx="1449135" cy="1005269"/>
          </a:xfrm>
          <a:prstGeom prst="rect">
            <a:avLst/>
          </a:prstGeom>
        </p:spPr>
      </p:pic>
      <p:sp>
        <p:nvSpPr>
          <p:cNvPr id="15" name="Rectangle 10"/>
          <p:cNvSpPr/>
          <p:nvPr/>
        </p:nvSpPr>
        <p:spPr>
          <a:xfrm>
            <a:off x="5285416" y="2631141"/>
            <a:ext cx="3764744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kern="0" dirty="0">
                <a:latin typeface="Bookman Old Style" panose="02050604050505020204" pitchFamily="18" charset="0"/>
              </a:rPr>
              <a:t>Our traditional rubber molded switch but with 2 independent clicking surfaces that enables to operate both light and laser. With rubber straps to attach Velcro for mounting – </a:t>
            </a:r>
            <a:r>
              <a:rPr lang="en-US" sz="1400" b="1" kern="0" dirty="0">
                <a:latin typeface="Bookman Old Style" panose="02050604050505020204" pitchFamily="18" charset="0"/>
              </a:rPr>
              <a:t>semi low-profile.</a:t>
            </a:r>
            <a:endParaRPr lang="en-US" sz="1400" kern="0" dirty="0">
              <a:latin typeface="Bookman Old Style" panose="02050604050505020204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400" kern="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" name="מלבן: פינות מעוגלות 1"/>
          <p:cNvSpPr/>
          <p:nvPr/>
        </p:nvSpPr>
        <p:spPr bwMode="auto">
          <a:xfrm rot="1027974">
            <a:off x="3698099" y="3745562"/>
            <a:ext cx="3123720" cy="1329000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F0000"/>
                </a:solidFill>
              </a:rPr>
              <a:t>Combat-Proven</a:t>
            </a:r>
            <a:endParaRPr kumimoji="0" lang="he-I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77757" y="1017673"/>
            <a:ext cx="3373526" cy="116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rubber molded remote switch with metal plate and straps for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velcro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enables wider activation surface.</a:t>
            </a:r>
            <a:r>
              <a:rPr lang="en-US" sz="1400" kern="0" dirty="0">
                <a:latin typeface="Bookman Old Style" panose="02050604050505020204" pitchFamily="18" charset="0"/>
              </a:rPr>
              <a:t> 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kern="0" dirty="0">
              <a:latin typeface="Bookman Old Style" panose="0205060405050502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048401" y="3788175"/>
            <a:ext cx="4331330" cy="171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20000"/>
              </a:spcBef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rubber molded dual-function remote switch</a:t>
            </a:r>
            <a:r>
              <a:rPr lang="en-US" sz="1400" kern="0" noProof="0" dirty="0">
                <a:latin typeface="Bookman Old Style" panose="02050604050505020204" pitchFamily="18" charset="0"/>
              </a:rPr>
              <a:t> with straps for </a:t>
            </a:r>
            <a:r>
              <a:rPr lang="en-US" sz="1400" kern="0" noProof="0" dirty="0" err="1">
                <a:latin typeface="Bookman Old Style" panose="02050604050505020204" pitchFamily="18" charset="0"/>
              </a:rPr>
              <a:t>velcro</a:t>
            </a:r>
            <a:r>
              <a:rPr lang="en-US" sz="1400" kern="0" noProof="0" dirty="0">
                <a:latin typeface="Bookman Old Style" panose="02050604050505020204" pitchFamily="18" charset="0"/>
              </a:rPr>
              <a:t>– </a:t>
            </a:r>
            <a:r>
              <a:rPr lang="en-US" sz="1400" b="1" kern="0" dirty="0">
                <a:latin typeface="Bookman Old Style" panose="02050604050505020204" pitchFamily="18" charset="0"/>
              </a:rPr>
              <a:t>semi low-profile.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st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-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sunk in to prevent accidental activation.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2</a:t>
            </a:r>
            <a:r>
              <a:rPr lang="en-US" sz="1400" kern="0" baseline="30000" dirty="0" err="1">
                <a:latin typeface="Bookman Old Style" panose="02050604050505020204" pitchFamily="18" charset="0"/>
              </a:rPr>
              <a:t>nd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- molded with a long metal plate - extending the activation surface.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 Bold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 Bold" pitchFamily="18" charset="0"/>
            </a:endParaRPr>
          </a:p>
        </p:txBody>
      </p:sp>
      <p:pic>
        <p:nvPicPr>
          <p:cNvPr id="21" name="Picture 20" descr="image 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27291">
            <a:off x="3139833" y="5267006"/>
            <a:ext cx="1649372" cy="11807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727176" y="617"/>
            <a:ext cx="74168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rtl="0"/>
            <a:r>
              <a:rPr lang="en-US" sz="4000" kern="0" dirty="0">
                <a:latin typeface="Bookman Old Style" panose="02050604050505020204" pitchFamily="18" charset="0"/>
              </a:rPr>
              <a:t>PTT Product – 53 Line</a:t>
            </a:r>
            <a:endParaRPr lang="he-IL" sz="4000" kern="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80">
            <a:off x="3214248" y="1844492"/>
            <a:ext cx="1512429" cy="1916832"/>
          </a:xfrm>
          <a:prstGeom prst="rect">
            <a:avLst/>
          </a:prstGeom>
        </p:spPr>
      </p:pic>
      <p:sp>
        <p:nvSpPr>
          <p:cNvPr id="16" name="מלבן: פינות מעוגלות 15"/>
          <p:cNvSpPr/>
          <p:nvPr/>
        </p:nvSpPr>
        <p:spPr bwMode="auto">
          <a:xfrm rot="1027974">
            <a:off x="5806597" y="2614388"/>
            <a:ext cx="3123720" cy="1329000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מלבן 4"/>
          <p:cNvSpPr/>
          <p:nvPr/>
        </p:nvSpPr>
        <p:spPr>
          <a:xfrm rot="1099767">
            <a:off x="5842900" y="2801834"/>
            <a:ext cx="3051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	</a:t>
            </a:r>
            <a:r>
              <a:rPr lang="en-US" sz="1400" b="1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This line has a relative advantage – enables clicking from any angle and in any part of the PTT.</a:t>
            </a:r>
            <a:endParaRPr lang="he-IL" sz="1400" b="1" kern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1281" y="2416624"/>
            <a:ext cx="3197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400" kern="0" dirty="0">
                <a:latin typeface="Bookman Old Style" panose="02050604050505020204" pitchFamily="18" charset="0"/>
              </a:rPr>
              <a:t>H &amp; H switch pad – developed and designed to remain the combat-proved technology but in a low-profile style - </a:t>
            </a:r>
            <a:r>
              <a:rPr lang="en-US" sz="1400" b="1" kern="0" dirty="0">
                <a:latin typeface="Bookman Old Style" panose="02050604050505020204" pitchFamily="18" charset="0"/>
              </a:rPr>
              <a:t>super low-profile</a:t>
            </a:r>
            <a:r>
              <a:rPr lang="en-US" sz="1400" kern="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" name="Picture 2" descr="p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8179" y="3645024"/>
            <a:ext cx="1943574" cy="175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38903"/>
            <a:ext cx="2324051" cy="967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2080" y="2385847"/>
            <a:ext cx="3764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kern="0" dirty="0">
                <a:latin typeface="Bookman Old Style" panose="02050604050505020204" pitchFamily="18" charset="0"/>
              </a:rPr>
              <a:t>H &amp; H dual-function switch – with the advantages of our combat-proven technology but in a low-profile style, with 2 independent clicking surfaces that enables to operate both light and laser - </a:t>
            </a:r>
            <a:r>
              <a:rPr lang="en-US" sz="1200" b="1" kern="0" dirty="0">
                <a:latin typeface="Bookman Old Style" panose="02050604050505020204" pitchFamily="18" charset="0"/>
              </a:rPr>
              <a:t>super low-profile.</a:t>
            </a:r>
            <a:endParaRPr lang="en-US" sz="1200" kern="0" dirty="0">
              <a:latin typeface="Bookman Old Style" panose="020506040505050202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07355" y="260648"/>
            <a:ext cx="74168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rtl="0"/>
            <a:r>
              <a:rPr lang="en-US" sz="4000" kern="0" dirty="0">
                <a:latin typeface="Bookman Old Style" panose="02050604050505020204" pitchFamily="18" charset="0"/>
              </a:rPr>
              <a:t>PTT Product – 54 Line</a:t>
            </a:r>
            <a:endParaRPr lang="he-IL" sz="4000" kern="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16"/>
          <p:cNvSpPr/>
          <p:nvPr/>
        </p:nvSpPr>
        <p:spPr>
          <a:xfrm>
            <a:off x="3027074" y="1500174"/>
            <a:ext cx="2804160" cy="7143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ts val="13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H&amp;H Ltd.</a:t>
            </a:r>
          </a:p>
        </p:txBody>
      </p:sp>
      <p:sp>
        <p:nvSpPr>
          <p:cNvPr id="18" name="Round Same Side Corner Rectangle 17"/>
          <p:cNvSpPr/>
          <p:nvPr/>
        </p:nvSpPr>
        <p:spPr>
          <a:xfrm>
            <a:off x="5831234" y="1500175"/>
            <a:ext cx="2825086" cy="72744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ts val="13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The competitor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3908" y="2643182"/>
            <a:ext cx="2597894" cy="50944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Inner Switch/</a:t>
            </a:r>
            <a:r>
              <a:rPr lang="en-US" sz="1400" b="1" dirty="0" err="1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es</a:t>
            </a:r>
            <a:endParaRPr lang="en-US" sz="1400" b="1" dirty="0"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3908" y="3130184"/>
            <a:ext cx="2597894" cy="94175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Material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5802" y="4045334"/>
            <a:ext cx="2569874" cy="76017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Adhesive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3000364" y="4054720"/>
            <a:ext cx="2830870" cy="760166"/>
          </a:xfrm>
          <a:prstGeom prst="rect">
            <a:avLst/>
          </a:prstGeom>
          <a:gradFill flip="none" rotWithShape="1">
            <a:gsLst>
              <a:gs pos="42000">
                <a:srgbClr val="86CD45"/>
              </a:gs>
              <a:gs pos="100000">
                <a:srgbClr val="9AE785"/>
              </a:gs>
              <a:gs pos="0">
                <a:srgbClr val="13893D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1DBA5F"/>
                </a:gs>
                <a:gs pos="100000">
                  <a:srgbClr val="DBFABE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Lengthy processed glue, provides perfect adhesive between cable and switch, which prevents short circuits. 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73908" y="5143512"/>
            <a:ext cx="2669332" cy="78581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Geometry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800617" y="3100374"/>
            <a:ext cx="2804160" cy="928694"/>
          </a:xfrm>
          <a:prstGeom prst="rect">
            <a:avLst/>
          </a:prstGeom>
          <a:gradFill flip="none" rotWithShape="1">
            <a:gsLst>
              <a:gs pos="90000">
                <a:srgbClr val="FFD52F"/>
              </a:gs>
              <a:gs pos="46000">
                <a:srgbClr val="FFCF01"/>
              </a:gs>
              <a:gs pos="96000">
                <a:srgbClr val="FFDC6D"/>
              </a:gs>
              <a:gs pos="0">
                <a:srgbClr val="F39409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FFC000"/>
                </a:gs>
                <a:gs pos="100000">
                  <a:srgbClr val="FFEA8F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Thermoplastic Elastomeric.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13680" y="4029068"/>
            <a:ext cx="2804160" cy="785818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820000"/>
              </a:gs>
              <a:gs pos="24000">
                <a:srgbClr val="C00000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PTT is molded on a cable, which makes the adhesive less resilient.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786446" y="5155809"/>
            <a:ext cx="2875598" cy="798881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820000"/>
              </a:gs>
              <a:gs pos="24000">
                <a:srgbClr val="C00000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bIns="0" rtlCol="0" anchor="ctr"/>
          <a:lstStyle/>
          <a:p>
            <a:pPr>
              <a:lnSpc>
                <a:spcPts val="1300"/>
              </a:lnSpc>
            </a:pPr>
            <a:r>
              <a:rPr lang="en-US" sz="1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Including spaces without clicking area.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857884" y="4243382"/>
            <a:ext cx="320040" cy="320040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820000"/>
              </a:gs>
              <a:gs pos="24000">
                <a:srgbClr val="C00000"/>
              </a:gs>
            </a:gsLst>
            <a:lin ang="18900000" scaled="1"/>
            <a:tileRect/>
          </a:gradFill>
          <a:ln w="19050">
            <a:solidFill>
              <a:srgbClr val="FF9393"/>
            </a:solidFill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X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3071802" y="4171944"/>
            <a:ext cx="320040" cy="365126"/>
          </a:xfrm>
          <a:prstGeom prst="ellipse">
            <a:avLst/>
          </a:prstGeom>
          <a:gradFill flip="none" rotWithShape="1">
            <a:gsLst>
              <a:gs pos="49000">
                <a:srgbClr val="7CCD45"/>
              </a:gs>
              <a:gs pos="100000">
                <a:srgbClr val="9AE785"/>
              </a:gs>
              <a:gs pos="0">
                <a:srgbClr val="0C5827"/>
              </a:gs>
            </a:gsLst>
            <a:lin ang="18000000" scaled="0"/>
            <a:tileRect/>
          </a:gradFill>
          <a:ln w="19050">
            <a:noFill/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" rIns="109728" bIns="45720"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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6386" y="4763925"/>
            <a:ext cx="8186766" cy="43107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Tactical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000364" y="5181936"/>
            <a:ext cx="2799145" cy="760166"/>
          </a:xfrm>
          <a:prstGeom prst="rect">
            <a:avLst/>
          </a:prstGeom>
          <a:gradFill flip="none" rotWithShape="1">
            <a:gsLst>
              <a:gs pos="42000">
                <a:srgbClr val="86CD45"/>
              </a:gs>
              <a:gs pos="100000">
                <a:srgbClr val="9AE785"/>
              </a:gs>
              <a:gs pos="0">
                <a:srgbClr val="13893D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1DBA5F"/>
                </a:gs>
                <a:gs pos="100000">
                  <a:srgbClr val="DBFABE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Enables clicking from any angle and in any part of the PTT.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3000364" y="2671746"/>
            <a:ext cx="2804160" cy="457200"/>
            <a:chOff x="2621280" y="2811043"/>
            <a:chExt cx="2804160" cy="457200"/>
          </a:xfrm>
        </p:grpSpPr>
        <p:sp>
          <p:nvSpPr>
            <p:cNvPr id="110" name="Rectangle 109"/>
            <p:cNvSpPr/>
            <p:nvPr/>
          </p:nvSpPr>
          <p:spPr>
            <a:xfrm>
              <a:off x="2621280" y="2811043"/>
              <a:ext cx="2804160" cy="457200"/>
            </a:xfrm>
            <a:prstGeom prst="rect">
              <a:avLst/>
            </a:prstGeom>
            <a:gradFill flip="none" rotWithShape="1">
              <a:gsLst>
                <a:gs pos="42000">
                  <a:srgbClr val="86CD45"/>
                </a:gs>
                <a:gs pos="100000">
                  <a:srgbClr val="9AE785"/>
                </a:gs>
                <a:gs pos="0">
                  <a:srgbClr val="13893D"/>
                </a:gs>
              </a:gsLst>
              <a:lin ang="16200000" scaled="1"/>
              <a:tileRect/>
            </a:gradFill>
            <a:ln w="19050">
              <a:gradFill flip="none" rotWithShape="1">
                <a:gsLst>
                  <a:gs pos="0">
                    <a:srgbClr val="1DBA5F"/>
                  </a:gs>
                  <a:gs pos="100000">
                    <a:srgbClr val="DBFABE"/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>
                <a:lnSpc>
                  <a:spcPts val="1300"/>
                </a:lnSpc>
              </a:pPr>
              <a:r>
                <a:rPr lang="en-US" sz="1200" b="1" dirty="0"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cs typeface="Arial" pitchFamily="34" charset="0"/>
                </a:rPr>
                <a:t>High quality switch , controlled pressure clicking.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2674215" y="2864383"/>
              <a:ext cx="320040" cy="320040"/>
            </a:xfrm>
            <a:prstGeom prst="ellipse">
              <a:avLst/>
            </a:prstGeom>
            <a:gradFill flip="none" rotWithShape="1">
              <a:gsLst>
                <a:gs pos="49000">
                  <a:srgbClr val="7CCD45"/>
                </a:gs>
                <a:gs pos="100000">
                  <a:srgbClr val="9AE785"/>
                </a:gs>
                <a:gs pos="0">
                  <a:srgbClr val="0C5827"/>
                </a:gs>
              </a:gsLst>
              <a:lin ang="18000000" scaled="0"/>
              <a:tileRect/>
            </a:gradFill>
            <a:ln w="19050">
              <a:noFill/>
              <a:miter lim="800000"/>
            </a:ln>
            <a:effectLst/>
            <a:scene3d>
              <a:camera prst="orthographicFront"/>
              <a:lightRig rig="glow" dir="t">
                <a:rot lat="0" lon="0" rev="2700000"/>
              </a:lightRig>
            </a:scene3d>
            <a:sp3d>
              <a:bevelT w="2540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9728" rIns="109728" bIns="45720" rtlCol="0" anchor="ctr"/>
            <a:lstStyle/>
            <a:p>
              <a:pPr algn="ctr"/>
              <a:r>
                <a:rPr lang="en-US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sym typeface="Wingdings"/>
                </a:rPr>
                <a:t></a:t>
              </a:r>
              <a:endPara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5799509" y="2645620"/>
            <a:ext cx="2804160" cy="500066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820000"/>
              </a:gs>
              <a:gs pos="24000">
                <a:srgbClr val="C00000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PCB membrane switch with metal dome.</a:t>
            </a:r>
          </a:p>
        </p:txBody>
      </p:sp>
      <p:sp>
        <p:nvSpPr>
          <p:cNvPr id="87" name="Oval 86"/>
          <p:cNvSpPr/>
          <p:nvPr/>
        </p:nvSpPr>
        <p:spPr>
          <a:xfrm>
            <a:off x="5857884" y="3386126"/>
            <a:ext cx="320040" cy="320040"/>
          </a:xfrm>
          <a:prstGeom prst="ellipse">
            <a:avLst/>
          </a:prstGeom>
          <a:gradFill flip="none" rotWithShape="1">
            <a:gsLst>
              <a:gs pos="90000">
                <a:srgbClr val="FFD52F"/>
              </a:gs>
              <a:gs pos="46000">
                <a:srgbClr val="FFCF01"/>
              </a:gs>
              <a:gs pos="96000">
                <a:srgbClr val="FFDC6D"/>
              </a:gs>
              <a:gs pos="0">
                <a:srgbClr val="F39409"/>
              </a:gs>
            </a:gsLst>
            <a:lin ang="18900000" scaled="1"/>
            <a:tileRect/>
          </a:gradFill>
          <a:ln w="19050">
            <a:solidFill>
              <a:schemeClr val="bg1">
                <a:lumMod val="95000"/>
              </a:schemeClr>
            </a:solidFill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0" rtlCol="0" anchor="ctr"/>
          <a:lstStyle/>
          <a:p>
            <a:pPr algn="ctr"/>
            <a:r>
              <a:rPr lang="en-US" sz="2800" b="1" dirty="0"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~</a:t>
            </a:r>
          </a:p>
        </p:txBody>
      </p:sp>
      <p:sp>
        <p:nvSpPr>
          <p:cNvPr id="89" name="Oval 88"/>
          <p:cNvSpPr/>
          <p:nvPr/>
        </p:nvSpPr>
        <p:spPr>
          <a:xfrm>
            <a:off x="5857884" y="2743184"/>
            <a:ext cx="320040" cy="320040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820000"/>
              </a:gs>
              <a:gs pos="24000">
                <a:srgbClr val="C00000"/>
              </a:gs>
            </a:gsLst>
            <a:lin ang="18900000" scaled="1"/>
            <a:tileRect/>
          </a:gradFill>
          <a:ln w="19050">
            <a:solidFill>
              <a:srgbClr val="FF9393"/>
            </a:solidFill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X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99509" y="5929306"/>
            <a:ext cx="2857520" cy="785842"/>
          </a:xfrm>
          <a:prstGeom prst="rect">
            <a:avLst/>
          </a:prstGeom>
          <a:gradFill flip="none" rotWithShape="1">
            <a:gsLst>
              <a:gs pos="90000">
                <a:srgbClr val="FFD52F"/>
              </a:gs>
              <a:gs pos="46000">
                <a:srgbClr val="FFCF01"/>
              </a:gs>
              <a:gs pos="96000">
                <a:srgbClr val="FFDC6D"/>
              </a:gs>
              <a:gs pos="0">
                <a:srgbClr val="F39409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FFC000"/>
                </a:gs>
                <a:gs pos="100000">
                  <a:srgbClr val="FFEA8F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Good tactical feel, provides moderate feedback to the warrior.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214554"/>
            <a:ext cx="8186766" cy="4572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Technology</a:t>
            </a:r>
          </a:p>
        </p:txBody>
      </p:sp>
      <p:grpSp>
        <p:nvGrpSpPr>
          <p:cNvPr id="3" name="Group 89"/>
          <p:cNvGrpSpPr/>
          <p:nvPr/>
        </p:nvGrpSpPr>
        <p:grpSpPr>
          <a:xfrm>
            <a:off x="3000364" y="3126500"/>
            <a:ext cx="2804160" cy="928694"/>
            <a:chOff x="2621280" y="3224225"/>
            <a:chExt cx="2804160" cy="492369"/>
          </a:xfrm>
        </p:grpSpPr>
        <p:sp>
          <p:nvSpPr>
            <p:cNvPr id="52" name="Rectangle 51"/>
            <p:cNvSpPr/>
            <p:nvPr/>
          </p:nvSpPr>
          <p:spPr>
            <a:xfrm>
              <a:off x="2621280" y="3224225"/>
              <a:ext cx="2804160" cy="492369"/>
            </a:xfrm>
            <a:prstGeom prst="rect">
              <a:avLst/>
            </a:prstGeom>
            <a:gradFill flip="none" rotWithShape="1">
              <a:gsLst>
                <a:gs pos="42000">
                  <a:srgbClr val="86CD45"/>
                </a:gs>
                <a:gs pos="100000">
                  <a:srgbClr val="9AE785"/>
                </a:gs>
                <a:gs pos="0">
                  <a:srgbClr val="13893D"/>
                </a:gs>
              </a:gsLst>
              <a:lin ang="16200000" scaled="1"/>
              <a:tileRect/>
            </a:gradFill>
            <a:ln w="19050">
              <a:gradFill flip="none" rotWithShape="1">
                <a:gsLst>
                  <a:gs pos="0">
                    <a:srgbClr val="1DBA5F"/>
                  </a:gs>
                  <a:gs pos="100000">
                    <a:srgbClr val="DBFABE"/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>
                <a:lnSpc>
                  <a:spcPts val="1300"/>
                </a:lnSpc>
              </a:pPr>
              <a:r>
                <a:rPr lang="en-US" sz="1200" b="1" dirty="0"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cs typeface="Arial" pitchFamily="34" charset="0"/>
                </a:rPr>
                <a:t>Unique neoprene mixture. Results in properties such as: Durability, fireproof, flexibility, High chemical resistance.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74215" y="3364900"/>
              <a:ext cx="320040" cy="179753"/>
            </a:xfrm>
            <a:prstGeom prst="ellipse">
              <a:avLst/>
            </a:prstGeom>
            <a:gradFill flip="none" rotWithShape="1">
              <a:gsLst>
                <a:gs pos="49000">
                  <a:srgbClr val="7CCD45"/>
                </a:gs>
                <a:gs pos="100000">
                  <a:srgbClr val="9AE785"/>
                </a:gs>
                <a:gs pos="0">
                  <a:srgbClr val="0C5827"/>
                </a:gs>
              </a:gsLst>
              <a:lin ang="18000000" scaled="0"/>
              <a:tileRect/>
            </a:gradFill>
            <a:ln w="19050">
              <a:noFill/>
              <a:miter lim="800000"/>
            </a:ln>
            <a:effectLst/>
            <a:scene3d>
              <a:camera prst="orthographicFront"/>
              <a:lightRig rig="glow" dir="t">
                <a:rot lat="0" lon="0" rev="2700000"/>
              </a:lightRig>
            </a:scene3d>
            <a:sp3d>
              <a:bevelT w="2540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9728" rIns="109728" bIns="45720" rtlCol="0" anchor="ctr"/>
            <a:lstStyle/>
            <a:p>
              <a:pPr algn="ctr"/>
              <a:r>
                <a:rPr lang="en-US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sym typeface="Wingdings"/>
                </a:rPr>
                <a:t></a:t>
              </a:r>
              <a:endPara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67785" y="5929330"/>
            <a:ext cx="2669332" cy="766632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>
              <a:lnSpc>
                <a:spcPts val="1300"/>
              </a:lnSpc>
            </a:pPr>
            <a:r>
              <a:rPr lang="en-US" sz="1400" b="1" dirty="0"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cs typeface="Arial" pitchFamily="34" charset="0"/>
              </a:rPr>
              <a:t>Tactical Feel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000365" y="5942445"/>
            <a:ext cx="2786082" cy="760166"/>
          </a:xfrm>
          <a:prstGeom prst="rect">
            <a:avLst/>
          </a:prstGeom>
          <a:gradFill flip="none" rotWithShape="1">
            <a:gsLst>
              <a:gs pos="42000">
                <a:srgbClr val="86CD45"/>
              </a:gs>
              <a:gs pos="100000">
                <a:srgbClr val="9AE785"/>
              </a:gs>
              <a:gs pos="0">
                <a:srgbClr val="13893D"/>
              </a:gs>
            </a:gsLst>
            <a:lin ang="16200000" scaled="1"/>
            <a:tileRect/>
          </a:gradFill>
          <a:ln w="19050">
            <a:gradFill flip="none" rotWithShape="1">
              <a:gsLst>
                <a:gs pos="0">
                  <a:srgbClr val="1DBA5F"/>
                </a:gs>
                <a:gs pos="100000">
                  <a:srgbClr val="DBFABE"/>
                </a:gs>
              </a:gsLst>
              <a:lin ang="54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Perfect tactical feel, results in good feedback during combat conditions.</a:t>
            </a:r>
          </a:p>
        </p:txBody>
      </p:sp>
      <p:sp>
        <p:nvSpPr>
          <p:cNvPr id="103" name="Oval 102"/>
          <p:cNvSpPr/>
          <p:nvPr/>
        </p:nvSpPr>
        <p:spPr>
          <a:xfrm>
            <a:off x="3071802" y="5357826"/>
            <a:ext cx="320040" cy="365126"/>
          </a:xfrm>
          <a:prstGeom prst="ellipse">
            <a:avLst/>
          </a:prstGeom>
          <a:gradFill flip="none" rotWithShape="1">
            <a:gsLst>
              <a:gs pos="49000">
                <a:srgbClr val="7CCD45"/>
              </a:gs>
              <a:gs pos="100000">
                <a:srgbClr val="9AE785"/>
              </a:gs>
              <a:gs pos="0">
                <a:srgbClr val="0C5827"/>
              </a:gs>
            </a:gsLst>
            <a:lin ang="18000000" scaled="0"/>
            <a:tileRect/>
          </a:gradFill>
          <a:ln w="19050">
            <a:noFill/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" rIns="109728" bIns="45720"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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071802" y="6143644"/>
            <a:ext cx="320040" cy="365126"/>
          </a:xfrm>
          <a:prstGeom prst="ellipse">
            <a:avLst/>
          </a:prstGeom>
          <a:gradFill flip="none" rotWithShape="1">
            <a:gsLst>
              <a:gs pos="49000">
                <a:srgbClr val="7CCD45"/>
              </a:gs>
              <a:gs pos="100000">
                <a:srgbClr val="9AE785"/>
              </a:gs>
              <a:gs pos="0">
                <a:srgbClr val="0C5827"/>
              </a:gs>
            </a:gsLst>
            <a:lin ang="18000000" scaled="0"/>
            <a:tileRect/>
          </a:gradFill>
          <a:ln w="19050">
            <a:noFill/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9728" rIns="109728" bIns="45720"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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857884" y="5429264"/>
            <a:ext cx="320040" cy="320040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820000"/>
              </a:gs>
              <a:gs pos="24000">
                <a:srgbClr val="C00000"/>
              </a:gs>
            </a:gsLst>
            <a:lin ang="18900000" scaled="1"/>
            <a:tileRect/>
          </a:gradFill>
          <a:ln w="19050">
            <a:solidFill>
              <a:srgbClr val="FF9393"/>
            </a:solidFill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/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X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57884" y="6143644"/>
            <a:ext cx="320040" cy="320040"/>
          </a:xfrm>
          <a:prstGeom prst="ellipse">
            <a:avLst/>
          </a:prstGeom>
          <a:gradFill flip="none" rotWithShape="1">
            <a:gsLst>
              <a:gs pos="90000">
                <a:srgbClr val="FFD52F"/>
              </a:gs>
              <a:gs pos="46000">
                <a:srgbClr val="FFCF01"/>
              </a:gs>
              <a:gs pos="96000">
                <a:srgbClr val="FFDC6D"/>
              </a:gs>
              <a:gs pos="0">
                <a:srgbClr val="F39409"/>
              </a:gs>
            </a:gsLst>
            <a:lin ang="18900000" scaled="1"/>
            <a:tileRect/>
          </a:gradFill>
          <a:ln w="19050">
            <a:solidFill>
              <a:schemeClr val="bg1">
                <a:lumMod val="95000"/>
              </a:schemeClr>
            </a:solidFill>
            <a:miter lim="800000"/>
          </a:ln>
          <a:effectLst/>
          <a:scene3d>
            <a:camera prst="orthographicFront"/>
            <a:lightRig rig="glow" dir="t">
              <a:rot lat="0" lon="0" rev="27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0" rtlCol="0" anchor="ctr"/>
          <a:lstStyle/>
          <a:p>
            <a:pPr algn="ctr"/>
            <a:r>
              <a:rPr lang="en-US" sz="2800" b="1" dirty="0"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1596404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24840"/>
      </a:lt2>
      <a:accent1>
        <a:srgbClr val="6F794D"/>
      </a:accent1>
      <a:accent2>
        <a:srgbClr val="6E936A"/>
      </a:accent2>
      <a:accent3>
        <a:srgbClr val="FFFFFF"/>
      </a:accent3>
      <a:accent4>
        <a:srgbClr val="404040"/>
      </a:accent4>
      <a:accent5>
        <a:srgbClr val="BBBEB2"/>
      </a:accent5>
      <a:accent6>
        <a:srgbClr val="63855F"/>
      </a:accent6>
      <a:hlink>
        <a:srgbClr val="A4D05F"/>
      </a:hlink>
      <a:folHlink>
        <a:srgbClr val="C5C5C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2115</TotalTime>
  <Words>527</Words>
  <Application>Microsoft Office PowerPoint</Application>
  <PresentationFormat>‫הצגה על המסך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Adobe Arabic</vt:lpstr>
      <vt:lpstr>Adobe Garamond Pro Bold</vt:lpstr>
      <vt:lpstr>Adobe Ming Std L</vt:lpstr>
      <vt:lpstr>Arial</vt:lpstr>
      <vt:lpstr>Bookman Old Style</vt:lpstr>
      <vt:lpstr>Microsoft Sans Serif</vt:lpstr>
      <vt:lpstr>Wingdings</vt:lpstr>
      <vt:lpstr>powerpoint-template</vt:lpstr>
      <vt:lpstr>מצגת של PowerPoint‏</vt:lpstr>
      <vt:lpstr>ABOUT US</vt:lpstr>
      <vt:lpstr>Our Technology</vt:lpstr>
      <vt:lpstr>PTT Product – 51 Line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המחבר והמקשר</cp:lastModifiedBy>
  <cp:revision>41</cp:revision>
  <dcterms:created xsi:type="dcterms:W3CDTF">2014-09-06T18:52:40Z</dcterms:created>
  <dcterms:modified xsi:type="dcterms:W3CDTF">2017-04-13T16:18:22Z</dcterms:modified>
</cp:coreProperties>
</file>