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86CE1C"/>
    <a:srgbClr val="3B534C"/>
    <a:srgbClr val="4D4D4D"/>
    <a:srgbClr val="B92D14"/>
    <a:srgbClr val="35759D"/>
    <a:srgbClr val="35B19D"/>
    <a:srgbClr val="E8E8E8"/>
    <a:srgbClr val="1E1E2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18" autoAdjust="0"/>
    <p:restoredTop sz="95596" autoAdjust="0"/>
  </p:normalViewPr>
  <p:slideViewPr>
    <p:cSldViewPr>
      <p:cViewPr>
        <p:scale>
          <a:sx n="60" d="100"/>
          <a:sy n="60" d="100"/>
        </p:scale>
        <p:origin x="-1920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54EAC-BD76-433F-A5CC-E5597DB37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466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845DD-6814-44D9-B5DC-66FA64B15AD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34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04CD-F33A-478E-8A2D-DCC6F9ACEAB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63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296DC-5176-4C7D-8938-078FEB42A545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7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296DC-5176-4C7D-8938-078FEB42A545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23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296DC-5176-4C7D-8938-078FEB42A545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50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 txBox="1">
            <a:spLocks/>
          </p:cNvSpPr>
          <p:nvPr/>
        </p:nvSpPr>
        <p:spPr bwMode="auto">
          <a:xfrm>
            <a:off x="611560" y="4509120"/>
            <a:ext cx="78581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Adobe Ming Std L" pitchFamily="18" charset="-128"/>
                <a:cs typeface="Adobe Arabic" pitchFamily="18" charset="-78"/>
              </a:rPr>
              <a:t>H&amp;H Ltd.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Adobe Ming Std L" pitchFamily="18" charset="-128"/>
              <a:cs typeface="Adobe Arabic" pitchFamily="18" charset="-78"/>
            </a:endParaRPr>
          </a:p>
          <a:p>
            <a:pPr marL="0" marR="0" lvl="0" indent="0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anose="02050604050505020204" pitchFamily="18" charset="0"/>
                <a:ea typeface="Adobe Ming Std L" pitchFamily="18" charset="-128"/>
                <a:cs typeface="Adobe Arabic" pitchFamily="18" charset="-78"/>
              </a:rPr>
              <a:t>Electronics Activation Systems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3000" b="1" kern="0" dirty="0">
                <a:solidFill>
                  <a:schemeClr val="bg1"/>
                </a:solidFill>
                <a:latin typeface="Bookman Old Style" panose="02050604050505020204" pitchFamily="18" charset="0"/>
                <a:ea typeface="Adobe Ming Std L" pitchFamily="18" charset="-128"/>
                <a:cs typeface="Adobe Arabic" pitchFamily="18" charset="-78"/>
              </a:rPr>
              <a:t>Product Portfolio</a:t>
            </a:r>
            <a:endParaRPr kumimoji="0" lang="he-IL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  <a:ea typeface="Adobe Ming Std L" pitchFamily="18" charset="-128"/>
            </a:endParaRPr>
          </a:p>
        </p:txBody>
      </p:sp>
      <p:pic>
        <p:nvPicPr>
          <p:cNvPr id="10" name="Picture 9" descr="5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500" y="548680"/>
            <a:ext cx="3810268" cy="812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88519"/>
            <a:ext cx="9144000" cy="299251"/>
          </a:xfrm>
          <a:prstGeom prst="rect">
            <a:avLst/>
          </a:prstGeom>
          <a:solidFill>
            <a:srgbClr val="86CE1C">
              <a:alpha val="8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rtl="1"/>
            <a:endParaRPr lang="en-US" sz="1050" b="1" dirty="0" smtClean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3" name="Picture 12" descr="5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0837" y="6659399"/>
            <a:ext cx="738995" cy="157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1560" y="6607339"/>
            <a:ext cx="7715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050" b="1" kern="0" dirty="0" smtClean="0">
                <a:latin typeface="Adobe Garamond Pro Bold" pitchFamily="18" charset="0"/>
                <a:ea typeface="Adobe Ming Std L" pitchFamily="18" charset="-128"/>
                <a:cs typeface="Adobe Arabic" pitchFamily="18" charset="-78"/>
              </a:rPr>
              <a:t>www.hamehaber.co.il, Info@hamehaber.co.il</a:t>
            </a:r>
          </a:p>
        </p:txBody>
      </p:sp>
      <p:pic>
        <p:nvPicPr>
          <p:cNvPr id="15" name="Picture 14" descr="5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1819" y="6659399"/>
            <a:ext cx="738995" cy="15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2571744"/>
            <a:ext cx="3744416" cy="3593560"/>
          </a:xfrm>
        </p:spPr>
        <p:txBody>
          <a:bodyPr/>
          <a:lstStyle/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Bookman Old Style" panose="02050604050505020204" pitchFamily="18" charset="0"/>
                <a:ea typeface="Adobe Ming Std L" pitchFamily="18" charset="-128"/>
              </a:rPr>
              <a:t>Since </a:t>
            </a:r>
            <a:r>
              <a:rPr lang="en-US" sz="2000" dirty="0" smtClean="0">
                <a:latin typeface="Bookman Old Style" panose="02050604050505020204" pitchFamily="18" charset="0"/>
                <a:ea typeface="Adobe Ming Std L" pitchFamily="18" charset="-128"/>
              </a:rPr>
              <a:t>1959, </a:t>
            </a:r>
            <a:r>
              <a:rPr lang="en-US" sz="2000" dirty="0">
                <a:latin typeface="Bookman Old Style" panose="02050604050505020204" pitchFamily="18" charset="0"/>
                <a:ea typeface="Adobe Ming Std L" pitchFamily="18" charset="-128"/>
              </a:rPr>
              <a:t>H&amp;H </a:t>
            </a:r>
            <a:r>
              <a:rPr lang="en-US" sz="2000" dirty="0" smtClean="0">
                <a:latin typeface="Bookman Old Style" panose="02050604050505020204" pitchFamily="18" charset="0"/>
                <a:ea typeface="Adobe Ming Std L" pitchFamily="18" charset="-128"/>
              </a:rPr>
              <a:t>has been a high quality manufacturer of tactical products and components to the defense market.</a:t>
            </a:r>
          </a:p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 smtClean="0">
              <a:latin typeface="Bookman Old Style" panose="02050604050505020204" pitchFamily="18" charset="0"/>
              <a:ea typeface="Adobe Ming Std L" pitchFamily="18" charset="-128"/>
            </a:endParaRPr>
          </a:p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Bookman Old Style" panose="02050604050505020204" pitchFamily="18" charset="0"/>
                <a:ea typeface="Adobe Ming Std L" pitchFamily="18" charset="-128"/>
              </a:rPr>
              <a:t>We provide tailor made solutions to a variety of global customers including IDF, Rafael, </a:t>
            </a:r>
            <a:r>
              <a:rPr lang="en-US" sz="2000" dirty="0" err="1" smtClean="0">
                <a:latin typeface="Bookman Old Style" panose="02050604050505020204" pitchFamily="18" charset="0"/>
                <a:ea typeface="Adobe Ming Std L" pitchFamily="18" charset="-128"/>
              </a:rPr>
              <a:t>Elbit</a:t>
            </a:r>
            <a:r>
              <a:rPr lang="en-US" sz="2000" dirty="0" smtClean="0">
                <a:latin typeface="Bookman Old Style" panose="02050604050505020204" pitchFamily="18" charset="0"/>
                <a:ea typeface="Adobe Ming Std L" pitchFamily="18" charset="-128"/>
              </a:rPr>
              <a:t> Systems and </a:t>
            </a:r>
            <a:r>
              <a:rPr lang="en-US" sz="2000" dirty="0" err="1" smtClean="0">
                <a:latin typeface="Bookman Old Style" panose="02050604050505020204" pitchFamily="18" charset="0"/>
                <a:ea typeface="Adobe Ming Std L" pitchFamily="18" charset="-128"/>
              </a:rPr>
              <a:t>Meprolight</a:t>
            </a:r>
            <a:r>
              <a:rPr lang="en-US" sz="2000" dirty="0" smtClean="0">
                <a:latin typeface="Bookman Old Style" panose="02050604050505020204" pitchFamily="18" charset="0"/>
                <a:ea typeface="Adobe Ming Std L" pitchFamily="18" charset="-128"/>
              </a:rPr>
              <a:t>.</a:t>
            </a:r>
          </a:p>
          <a:p>
            <a:pPr marL="0" indent="0" algn="just" rtl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4D4D4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46142" y="1500879"/>
            <a:ext cx="8229600" cy="1143000"/>
          </a:xfrm>
        </p:spPr>
        <p:txBody>
          <a:bodyPr/>
          <a:lstStyle/>
          <a:p>
            <a:pPr algn="ctr" rtl="0"/>
            <a:r>
              <a:rPr lang="en-US" sz="4000" dirty="0" smtClean="0">
                <a:latin typeface="Bookman Old Style" panose="02050604050505020204" pitchFamily="18" charset="0"/>
              </a:rPr>
              <a:t>ABOUT US</a:t>
            </a:r>
            <a:endParaRPr lang="he-IL" sz="4000" dirty="0">
              <a:latin typeface="Bookman Old Style" panose="02050604050505020204" pitchFamily="18" charset="0"/>
            </a:endParaRPr>
          </a:p>
        </p:txBody>
      </p:sp>
      <p:pic>
        <p:nvPicPr>
          <p:cNvPr id="23" name="Picture 22" descr="elbi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01" y="5069794"/>
            <a:ext cx="1860458" cy="663462"/>
          </a:xfrm>
          <a:prstGeom prst="rect">
            <a:avLst/>
          </a:prstGeom>
        </p:spPr>
      </p:pic>
      <p:pic>
        <p:nvPicPr>
          <p:cNvPr id="24" name="Picture 23" descr="meprol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21" y="5082409"/>
            <a:ext cx="1440168" cy="642932"/>
          </a:xfrm>
          <a:prstGeom prst="rect">
            <a:avLst/>
          </a:prstGeom>
        </p:spPr>
      </p:pic>
      <p:pic>
        <p:nvPicPr>
          <p:cNvPr id="25" name="Picture 24" descr="ID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548" y="4193533"/>
            <a:ext cx="862194" cy="802918"/>
          </a:xfrm>
          <a:prstGeom prst="rect">
            <a:avLst/>
          </a:prstGeom>
        </p:spPr>
      </p:pic>
      <p:pic>
        <p:nvPicPr>
          <p:cNvPr id="26" name="Picture 25" descr="M-MakoMEPRO-phot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1357" y="2467634"/>
            <a:ext cx="2268627" cy="15880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588519"/>
            <a:ext cx="9144000" cy="299251"/>
          </a:xfrm>
          <a:prstGeom prst="rect">
            <a:avLst/>
          </a:prstGeom>
          <a:solidFill>
            <a:srgbClr val="86CE1C">
              <a:alpha val="8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rtl="1"/>
            <a:endParaRPr lang="en-US" sz="1050" b="1" dirty="0" smtClean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6" name="Picture 15" descr="5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0837" y="6659399"/>
            <a:ext cx="738995" cy="1574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1560" y="6607339"/>
            <a:ext cx="7715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1050" b="1" kern="0" dirty="0" smtClean="0">
                <a:latin typeface="Adobe Garamond Pro Bold" pitchFamily="18" charset="0"/>
                <a:ea typeface="Adobe Ming Std L" pitchFamily="18" charset="-128"/>
                <a:cs typeface="Adobe Arabic" pitchFamily="18" charset="-78"/>
              </a:rPr>
              <a:t>www.hamehaber.co.il, Info@hamehaber.co.il</a:t>
            </a:r>
          </a:p>
        </p:txBody>
      </p:sp>
      <p:pic>
        <p:nvPicPr>
          <p:cNvPr id="19" name="Picture 18" descr="5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1819" y="6659399"/>
            <a:ext cx="738995" cy="157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921" y="4295915"/>
            <a:ext cx="22860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28794" y="1285860"/>
            <a:ext cx="6675654" cy="535782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300" dirty="0" smtClean="0">
                <a:latin typeface="Bookman Old Style" panose="02050604050505020204" pitchFamily="18" charset="0"/>
              </a:rPr>
              <a:t>Our manufacturing technology is based on a rubber molding process, resulting in state of the art products, combined with the most innovative technologies in the world.</a:t>
            </a:r>
          </a:p>
          <a:p>
            <a:pPr marL="0" indent="0" algn="l" rtl="0">
              <a:buNone/>
            </a:pPr>
            <a:endParaRPr lang="en-US" sz="2300" dirty="0" smtClean="0">
              <a:latin typeface="Bookman Old Style" panose="02050604050505020204" pitchFamily="18" charset="0"/>
            </a:endParaRPr>
          </a:p>
          <a:p>
            <a:pPr marL="0" indent="0" algn="l" rtl="0">
              <a:buNone/>
            </a:pPr>
            <a:r>
              <a:rPr lang="en-US" sz="2300" dirty="0" smtClean="0">
                <a:latin typeface="Bookman Old Style" panose="02050604050505020204" pitchFamily="18" charset="0"/>
              </a:rPr>
              <a:t>The end-product is a waterproof and fireproof remote switch, which is also coated against breakage and different chemicals. It is most resilient in harsh conditions.</a:t>
            </a:r>
          </a:p>
          <a:p>
            <a:pPr marL="0" indent="0" algn="l" rtl="0">
              <a:buNone/>
            </a:pPr>
            <a:endParaRPr lang="en-US" sz="2300" dirty="0" smtClean="0">
              <a:latin typeface="Bookman Old Style" panose="02050604050505020204" pitchFamily="18" charset="0"/>
            </a:endParaRPr>
          </a:p>
          <a:p>
            <a:pPr marL="0" indent="0" algn="l" rtl="0">
              <a:buNone/>
            </a:pPr>
            <a:r>
              <a:rPr lang="en-US" sz="2300" dirty="0" smtClean="0">
                <a:latin typeface="Bookman Old Style" panose="02050604050505020204" pitchFamily="18" charset="0"/>
              </a:rPr>
              <a:t>The mechanical components of the product are of supreme quality; the rubber mixture is lengthy processed that provides a perfect solution in harsh combat environments.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416824" cy="1143000"/>
          </a:xfrm>
        </p:spPr>
        <p:txBody>
          <a:bodyPr/>
          <a:lstStyle/>
          <a:p>
            <a:pPr algn="ctr" rtl="0"/>
            <a:r>
              <a:rPr lang="en-US" sz="4000" dirty="0" smtClean="0">
                <a:latin typeface="Bookman Old Style" panose="02050604050505020204" pitchFamily="18" charset="0"/>
              </a:rPr>
              <a:t>Our Technology</a:t>
            </a:r>
            <a:endParaRPr lang="he-IL" sz="4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00232" y="2650980"/>
            <a:ext cx="3176986" cy="559982"/>
          </a:xfrm>
        </p:spPr>
        <p:txBody>
          <a:bodyPr>
            <a:noAutofit/>
          </a:bodyPr>
          <a:lstStyle/>
          <a:p>
            <a:pPr marL="0" lvl="1" indent="0" algn="l" rtl="0">
              <a:buNone/>
            </a:pPr>
            <a:r>
              <a:rPr lang="en-US" sz="1200" dirty="0" smtClean="0">
                <a:latin typeface="Bookman Old Style" panose="02050604050505020204" pitchFamily="18" charset="0"/>
              </a:rPr>
              <a:t>A rubber molded remote switch with straps for </a:t>
            </a:r>
            <a:r>
              <a:rPr lang="en-US" sz="1200" dirty="0" err="1" smtClean="0">
                <a:latin typeface="Bookman Old Style" panose="02050604050505020204" pitchFamily="18" charset="0"/>
              </a:rPr>
              <a:t>velcro</a:t>
            </a:r>
            <a:r>
              <a:rPr lang="en-US" sz="1200" dirty="0" smtClean="0">
                <a:latin typeface="Bookman Old Style" panose="02050604050505020204" pitchFamily="18" charset="0"/>
              </a:rPr>
              <a:t>. Designed  for tightening on claps.</a:t>
            </a:r>
            <a:endParaRPr lang="he-IL" sz="1200" dirty="0" smtClean="0">
              <a:latin typeface="Bookman Old Style" panose="020506040505050202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00232" y="4697191"/>
            <a:ext cx="3186106" cy="6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 rubber molded remote switch (N.CLOSE, N.OPEN). For thin cable.</a:t>
            </a: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0232" y="6289869"/>
            <a:ext cx="3357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Bookman Old Style" panose="02050604050505020204" pitchFamily="18" charset="0"/>
              </a:rPr>
              <a:t>A rubber molded remote switch with straps.</a:t>
            </a:r>
            <a:endParaRPr lang="he-IL" sz="1200" dirty="0" smtClean="0">
              <a:latin typeface="Bookman Old Style" panose="02050604050505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6096" y="4697191"/>
            <a:ext cx="3376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en-US" sz="1200" kern="0" dirty="0" smtClean="0">
                <a:latin typeface="Bookman Old Style" panose="02050604050505020204" pitchFamily="18" charset="0"/>
              </a:rPr>
              <a:t>A rubber molded remote switch (N.CLOSE, N.OPEN). For thick cable.</a:t>
            </a:r>
            <a:endParaRPr lang="he-IL" sz="1200" kern="0" dirty="0" smtClean="0">
              <a:latin typeface="Bookman Old Style" panose="02050604050505020204" pitchFamily="18" charset="0"/>
            </a:endParaRPr>
          </a:p>
        </p:txBody>
      </p:sp>
      <p:pic>
        <p:nvPicPr>
          <p:cNvPr id="20" name="Picture 19" descr="מפסק לירי יבש-מיילס HH 51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764" y="1610465"/>
            <a:ext cx="1139697" cy="90173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21" name="Picture 20" descr="image 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816" y="5409932"/>
            <a:ext cx="1391205" cy="10434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</p:pic>
      <p:pic>
        <p:nvPicPr>
          <p:cNvPr id="22" name="Picture 21" descr="image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229" y="1412776"/>
            <a:ext cx="1588895" cy="12971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Picture 22" descr="image (9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3482124"/>
            <a:ext cx="1676403" cy="138074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695" y="3475835"/>
            <a:ext cx="1857766" cy="13933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436096" y="2650980"/>
            <a:ext cx="3535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kern="0" dirty="0" smtClean="0">
                <a:latin typeface="Bookman Old Style" panose="02050604050505020204" pitchFamily="18" charset="0"/>
              </a:rPr>
              <a:t>A rubber molded remote switch for Laser   </a:t>
            </a:r>
          </a:p>
          <a:p>
            <a:pPr algn="l"/>
            <a:r>
              <a:rPr lang="en-US" sz="1200" kern="0" dirty="0" smtClean="0">
                <a:latin typeface="Bookman Old Style" panose="02050604050505020204" pitchFamily="18" charset="0"/>
              </a:rPr>
              <a:t>engagement system (Miles). Suited for all weapons, such as the M16 and the Tavor</a:t>
            </a:r>
            <a:endParaRPr lang="he-IL" sz="1200" kern="0" dirty="0" smtClean="0">
              <a:latin typeface="Bookman Old Style" panose="020506040505050202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416824" cy="1143000"/>
          </a:xfrm>
        </p:spPr>
        <p:txBody>
          <a:bodyPr/>
          <a:lstStyle/>
          <a:p>
            <a:pPr algn="ctr" rtl="0"/>
            <a:r>
              <a:rPr lang="en-US" sz="4000" dirty="0" smtClean="0">
                <a:latin typeface="Bookman Old Style" panose="02050604050505020204" pitchFamily="18" charset="0"/>
              </a:rPr>
              <a:t>PTT Product Offering</a:t>
            </a:r>
            <a:endParaRPr lang="he-IL" sz="4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18" y="1268131"/>
            <a:ext cx="8229600" cy="3214709"/>
          </a:xfrm>
        </p:spPr>
        <p:txBody>
          <a:bodyPr>
            <a:normAutofit/>
          </a:bodyPr>
          <a:lstStyle/>
          <a:p>
            <a:pPr algn="l" rtl="0"/>
            <a:r>
              <a:rPr lang="en-US" sz="1200" dirty="0" smtClean="0">
                <a:latin typeface="Bookman Old Style" panose="02050604050505020204" pitchFamily="18" charset="0"/>
              </a:rPr>
              <a:t>On/Off rubber molded remote switch.</a:t>
            </a:r>
          </a:p>
          <a:p>
            <a:pPr algn="l" rtl="0"/>
            <a:endParaRPr lang="he-IL" sz="1200" dirty="0" smtClean="0">
              <a:latin typeface="Bookman Old Style" panose="02050604050505020204" pitchFamily="18" charset="0"/>
            </a:endParaRPr>
          </a:p>
          <a:p>
            <a:endParaRPr lang="he-IL" sz="1200" dirty="0" smtClean="0">
              <a:latin typeface="Bookman Old Style" panose="02050604050505020204" pitchFamily="18" charset="0"/>
            </a:endParaRPr>
          </a:p>
          <a:p>
            <a:endParaRPr lang="en-US" sz="1200" dirty="0" smtClean="0">
              <a:latin typeface="Bookman Old Style" panose="02050604050505020204" pitchFamily="18" charset="0"/>
            </a:endParaRPr>
          </a:p>
          <a:p>
            <a:endParaRPr lang="en-US" sz="1200" dirty="0" smtClean="0">
              <a:latin typeface="Bookman Old Style" panose="02050604050505020204" pitchFamily="18" charset="0"/>
            </a:endParaRPr>
          </a:p>
          <a:p>
            <a:endParaRPr lang="he-IL" sz="1200" dirty="0" smtClean="0">
              <a:latin typeface="Bookman Old Style" panose="02050604050505020204" pitchFamily="18" charset="0"/>
            </a:endParaRPr>
          </a:p>
          <a:p>
            <a:pPr algn="l" rtl="0"/>
            <a:endParaRPr lang="en-US" sz="1200" dirty="0" smtClean="0">
              <a:latin typeface="Bookman Old Style" panose="02050604050505020204" pitchFamily="18" charset="0"/>
            </a:endParaRPr>
          </a:p>
          <a:p>
            <a:pPr algn="l" rtl="0"/>
            <a:r>
              <a:rPr lang="en-US" sz="1200" dirty="0" smtClean="0">
                <a:latin typeface="Bookman Old Style" panose="02050604050505020204" pitchFamily="18" charset="0"/>
              </a:rPr>
              <a:t>A rubber molded remote switch</a:t>
            </a:r>
          </a:p>
          <a:p>
            <a:pPr algn="l" rtl="0">
              <a:buNone/>
            </a:pPr>
            <a:r>
              <a:rPr lang="en-US" sz="1200" dirty="0" smtClean="0">
                <a:latin typeface="Bookman Old Style" panose="02050604050505020204" pitchFamily="18" charset="0"/>
              </a:rPr>
              <a:t>	 with an angle of 45 degrees.</a:t>
            </a:r>
            <a:endParaRPr lang="he-IL" sz="1200" dirty="0" smtClean="0">
              <a:latin typeface="Bookman Old Style" panose="02050604050505020204" pitchFamily="18" charset="0"/>
            </a:endParaRPr>
          </a:p>
          <a:p>
            <a:endParaRPr lang="he-IL" sz="1200" dirty="0" smtClean="0">
              <a:latin typeface="Bookman Old Style" panose="02050604050505020204" pitchFamily="18" charset="0"/>
            </a:endParaRPr>
          </a:p>
          <a:p>
            <a:endParaRPr lang="he-IL" sz="1200" dirty="0" smtClean="0">
              <a:latin typeface="Bookman Old Style" panose="02050604050505020204" pitchFamily="18" charset="0"/>
            </a:endParaRPr>
          </a:p>
          <a:p>
            <a:pPr>
              <a:buNone/>
            </a:pPr>
            <a:endParaRPr lang="he-IL" sz="1200" dirty="0">
              <a:latin typeface="Bookman Old Style" panose="0205060405050502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64748" y="4339964"/>
            <a:ext cx="3929090" cy="14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 rubber molded remote switch with metal plate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200" kern="0" dirty="0" smtClean="0">
                <a:latin typeface="Bookman Old Style" panose="02050604050505020204" pitchFamily="18" charset="0"/>
              </a:rPr>
              <a:t>     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enables wider activation surface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200" kern="0" dirty="0" smtClean="0">
                <a:latin typeface="Bookman Old Style" panose="02050604050505020204" pitchFamily="18" charset="0"/>
              </a:rPr>
              <a:t>	</a:t>
            </a:r>
            <a:r>
              <a:rPr lang="en-US" sz="1200" b="1" kern="0" dirty="0" smtClean="0">
                <a:latin typeface="Bookman Old Style" panose="02050604050505020204" pitchFamily="18" charset="0"/>
              </a:rPr>
              <a:t>This model has a relative advantage – enables clicking from any angle and in any part of the PTT.</a:t>
            </a:r>
            <a:endParaRPr kumimoji="0" lang="he-I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200" kern="0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 descr="PTT 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0248">
            <a:off x="2809047" y="3196956"/>
            <a:ext cx="1358465" cy="1119476"/>
          </a:xfrm>
          <a:prstGeom prst="rect">
            <a:avLst/>
          </a:prstGeom>
          <a:effectLst>
            <a:outerShdw blurRad="50800" dist="38100" dir="33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643570" y="1571612"/>
            <a:ext cx="385762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A rubber molded remote switch with two independent switches</a:t>
            </a:r>
            <a:r>
              <a:rPr lang="en-US" sz="1200" kern="0" dirty="0" smtClean="0">
                <a:latin typeface="Adobe Garamond Pro Bold" pitchFamily="18" charset="0"/>
              </a:rPr>
              <a:t>: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 Bold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1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st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 -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sunk in to prevent accidental activation.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2</a:t>
            </a:r>
            <a:r>
              <a:rPr lang="en-US" sz="1200" kern="0" baseline="30000" dirty="0" err="1" smtClean="0">
                <a:latin typeface="Adobe Garamond Pro Bold" pitchFamily="18" charset="0"/>
              </a:rPr>
              <a:t>nd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 Bold" pitchFamily="18" charset="0"/>
              </a:rPr>
              <a:t> - molded with a long metal plate - extending the activation surface.</a:t>
            </a: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 Bold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 Bold" pitchFamily="18" charset="0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e-IL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 Bol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4976" y="4009257"/>
            <a:ext cx="2857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200" kern="0" dirty="0" smtClean="0">
                <a:latin typeface="Adobe Garamond Pro Bold" pitchFamily="18" charset="0"/>
              </a:rPr>
              <a:t>A tiny rubber molded remote switch.</a:t>
            </a:r>
            <a:endParaRPr lang="he-IL" sz="1200" kern="0" dirty="0">
              <a:latin typeface="Adobe Garamond Pro Bold" pitchFamily="18" charset="0"/>
            </a:endParaRPr>
          </a:p>
        </p:txBody>
      </p:sp>
      <p:pic>
        <p:nvPicPr>
          <p:cNvPr id="18" name="Picture 17" descr="image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5500394"/>
            <a:ext cx="1810141" cy="1357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19" name="Picture 18" descr="image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295806">
            <a:off x="2664694" y="1553882"/>
            <a:ext cx="1714891" cy="12861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</p:pic>
      <p:pic>
        <p:nvPicPr>
          <p:cNvPr id="20" name="Picture 19" descr="_DSCכ2942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480" y="4500570"/>
            <a:ext cx="1531052" cy="13753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pic>
        <p:nvPicPr>
          <p:cNvPr id="21" name="Picture 20" descr="image (8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827291">
            <a:off x="6215043" y="2714620"/>
            <a:ext cx="1649372" cy="11807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5000"/>
              </a:srgbClr>
            </a:outerShdw>
          </a:effec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1763688" y="188640"/>
            <a:ext cx="74168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 rtl="0"/>
            <a:r>
              <a:rPr lang="en-US" sz="4000" kern="0" smtClean="0">
                <a:latin typeface="Bookman Old Style" panose="02050604050505020204" pitchFamily="18" charset="0"/>
              </a:rPr>
              <a:t>PTT Product Offering</a:t>
            </a:r>
            <a:endParaRPr lang="he-IL" sz="4000" kern="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24840"/>
      </a:lt2>
      <a:accent1>
        <a:srgbClr val="6F794D"/>
      </a:accent1>
      <a:accent2>
        <a:srgbClr val="6E936A"/>
      </a:accent2>
      <a:accent3>
        <a:srgbClr val="FFFFFF"/>
      </a:accent3>
      <a:accent4>
        <a:srgbClr val="404040"/>
      </a:accent4>
      <a:accent5>
        <a:srgbClr val="BBBEB2"/>
      </a:accent5>
      <a:accent6>
        <a:srgbClr val="63855F"/>
      </a:accent6>
      <a:hlink>
        <a:srgbClr val="A4D05F"/>
      </a:hlink>
      <a:folHlink>
        <a:srgbClr val="C5C5C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1041</TotalTime>
  <Words>296</Words>
  <Application>Microsoft Office PowerPoint</Application>
  <PresentationFormat>On-screen Show (4:3)</PresentationFormat>
  <Paragraphs>55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powerpoint-template</vt:lpstr>
      <vt:lpstr>Slide 1</vt:lpstr>
      <vt:lpstr>ABOUT US</vt:lpstr>
      <vt:lpstr>Our Technology</vt:lpstr>
      <vt:lpstr>PTT Product Offering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</cp:revision>
  <dcterms:created xsi:type="dcterms:W3CDTF">2014-09-06T18:52:40Z</dcterms:created>
  <dcterms:modified xsi:type="dcterms:W3CDTF">2014-10-30T09:50:32Z</dcterms:modified>
</cp:coreProperties>
</file>